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0" r:id="rId2"/>
  </p:sldMasterIdLst>
  <p:sldIdLst>
    <p:sldId id="256" r:id="rId3"/>
    <p:sldId id="257" r:id="rId4"/>
    <p:sldId id="260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70" r:id="rId13"/>
    <p:sldId id="271" r:id="rId14"/>
    <p:sldId id="258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C6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8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5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81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341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21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2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8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7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600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332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71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71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3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40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5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8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26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2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3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9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62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E60BC3-B08B-4A06-BA04-A79E130692A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62EFB6-01B7-459C-BC69-7B0ECF9C38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8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D74E40-609F-4339-93D8-20DEAF14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285" y="290743"/>
            <a:ext cx="5044698" cy="1909762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</a:t>
            </a:r>
            <a:r>
              <a:rPr lang="hu-HU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Analysis</a:t>
            </a:r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2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b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Term project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84445F-BE75-47EB-B009-4AB52F509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059" y="5816834"/>
            <a:ext cx="3174531" cy="888767"/>
          </a:xfrm>
        </p:spPr>
        <p:txBody>
          <a:bodyPr>
            <a:normAutofit/>
          </a:bodyPr>
          <a:lstStyle/>
          <a:p>
            <a:pPr algn="r"/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Anna </a:t>
            </a:r>
            <a:r>
              <a:rPr lang="hu-HU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Grigoryan</a:t>
            </a:r>
            <a:endParaRPr lang="hu-HU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Monika Molnar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79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DC99-6348-E243-8F5D-DE81C6AC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3B395D-CBD8-9140-B93E-137638EC9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283" y="407374"/>
            <a:ext cx="5268393" cy="5811838"/>
          </a:xfrm>
        </p:spPr>
      </p:pic>
    </p:spTree>
    <p:extLst>
      <p:ext uri="{BB962C8B-B14F-4D97-AF65-F5344CB8AC3E}">
        <p14:creationId xmlns:p14="http://schemas.microsoft.com/office/powerpoint/2010/main" val="81420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7649-D316-0942-914E-BB76CC73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Efficiency by positions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116AD3CE-4B1B-BE43-A45C-DCFA8C5AA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15" y="2035487"/>
            <a:ext cx="6962140" cy="4351338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AB65D1-22B0-9F43-8529-98CCF3520147}"/>
              </a:ext>
            </a:extLst>
          </p:cNvPr>
          <p:cNvSpPr txBox="1"/>
          <p:nvPr/>
        </p:nvSpPr>
        <p:spPr>
          <a:xfrm>
            <a:off x="2756941" y="4780782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6178D-74BC-0A4D-ACBD-9616D43F75E9}"/>
              </a:ext>
            </a:extLst>
          </p:cNvPr>
          <p:cNvSpPr txBox="1"/>
          <p:nvPr/>
        </p:nvSpPr>
        <p:spPr>
          <a:xfrm>
            <a:off x="990600" y="359905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E6E07D-6020-6742-BA03-BBD172CADE66}"/>
              </a:ext>
            </a:extLst>
          </p:cNvPr>
          <p:cNvSpPr txBox="1"/>
          <p:nvPr/>
        </p:nvSpPr>
        <p:spPr>
          <a:xfrm>
            <a:off x="4645702" y="431911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3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D0EBF-4BCC-C042-927F-3DEE7BE21A2F}"/>
              </a:ext>
            </a:extLst>
          </p:cNvPr>
          <p:cNvSpPr txBox="1"/>
          <p:nvPr/>
        </p:nvSpPr>
        <p:spPr>
          <a:xfrm>
            <a:off x="5555105" y="3137393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76632-BF9B-0946-B0CA-EEABD84CA804}"/>
              </a:ext>
            </a:extLst>
          </p:cNvPr>
          <p:cNvSpPr txBox="1"/>
          <p:nvPr/>
        </p:nvSpPr>
        <p:spPr>
          <a:xfrm>
            <a:off x="6352082" y="169068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5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0A87748-849A-7647-9F22-EDE66823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69" y="862074"/>
            <a:ext cx="4803027" cy="5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8F22-AEC4-0145-9016-BEC7D10E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F78C-AE4E-CE48-ABC7-0E6C0FDEE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en-US" dirty="0"/>
              <a:t>Reject the Null hypothesis: </a:t>
            </a:r>
          </a:p>
          <a:p>
            <a:pPr marL="0" indent="0">
              <a:buNone/>
            </a:pPr>
            <a:r>
              <a:rPr lang="en-US" dirty="0"/>
              <a:t>Efficiency score is not independent of average height at alfa=0.05, controlling for the season (14-15) and BMI.</a:t>
            </a:r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Age is another significant factor in EFF ratings.</a:t>
            </a:r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 The heights are significantly different across the playing positions. </a:t>
            </a:r>
          </a:p>
          <a:p>
            <a:pPr marL="0" indent="0">
              <a:buNone/>
            </a:pPr>
            <a:r>
              <a:rPr lang="en-US" dirty="0"/>
              <a:t>(ANOVA test, p-value&lt;2e-16)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8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8CFA22-C8E8-4C6E-B7B3-6FD515B4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9A6043D-32EF-4388-9616-29903EB59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46" y="640081"/>
            <a:ext cx="6500522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911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D74E40-609F-4339-93D8-20DEAF14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4527" y="2643858"/>
            <a:ext cx="6432063" cy="1909762"/>
          </a:xfrm>
        </p:spPr>
        <p:txBody>
          <a:bodyPr>
            <a:normAutofit fontScale="90000"/>
          </a:bodyPr>
          <a:lstStyle/>
          <a:p>
            <a:pPr algn="r"/>
            <a:r>
              <a:rPr lang="hu-HU" sz="6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hu-HU" sz="6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6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hu-HU" sz="6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6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hu-HU" sz="6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6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hu-HU" sz="6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60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r>
              <a:rPr lang="hu-HU" sz="6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sz="60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84445F-BE75-47EB-B009-4AB52F509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059" y="5816834"/>
            <a:ext cx="3174531" cy="888767"/>
          </a:xfrm>
        </p:spPr>
        <p:txBody>
          <a:bodyPr>
            <a:normAutofit/>
          </a:bodyPr>
          <a:lstStyle/>
          <a:p>
            <a:pPr algn="r"/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Anna </a:t>
            </a:r>
            <a:r>
              <a:rPr lang="hu-HU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Grigoryan</a:t>
            </a:r>
            <a:endParaRPr lang="hu-HU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Monika Molnar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4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8CFA22-C8E8-4C6E-B7B3-6FD515B4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relationship between NBA players</a:t>
            </a:r>
            <a:r>
              <a:rPr lang="hu-HU" b="1" dirty="0"/>
              <a:t>’</a:t>
            </a:r>
            <a:r>
              <a:rPr lang="en-US" b="1" dirty="0"/>
              <a:t> performance and </a:t>
            </a:r>
            <a:r>
              <a:rPr lang="hu-HU" b="1" dirty="0" err="1"/>
              <a:t>their</a:t>
            </a:r>
            <a:r>
              <a:rPr lang="en-US" b="1" dirty="0"/>
              <a:t> </a:t>
            </a:r>
            <a:r>
              <a:rPr lang="hu-HU" b="1" dirty="0" err="1"/>
              <a:t>height</a:t>
            </a:r>
            <a:endParaRPr lang="en-US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636704-A05A-48DD-82C8-73829F447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614" y="1845734"/>
            <a:ext cx="9516065" cy="4023360"/>
          </a:xfrm>
        </p:spPr>
        <p:txBody>
          <a:bodyPr>
            <a:normAutofit lnSpcReduction="10000"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>
                <a:solidFill>
                  <a:schemeClr val="accent1"/>
                </a:solidFill>
              </a:rPr>
              <a:t> </a:t>
            </a:r>
            <a:r>
              <a:rPr lang="en-US" dirty="0"/>
              <a:t>The National Basketball Association (NBA) is a men's professional basketball league</a:t>
            </a:r>
            <a:r>
              <a:rPr lang="hu-HU" dirty="0"/>
              <a:t> in </a:t>
            </a:r>
            <a:r>
              <a:rPr lang="hu-HU" dirty="0" err="1"/>
              <a:t>North</a:t>
            </a:r>
            <a:r>
              <a:rPr lang="hu-HU" dirty="0"/>
              <a:t> </a:t>
            </a:r>
            <a:r>
              <a:rPr lang="hu-HU" dirty="0" err="1"/>
              <a:t>America</a:t>
            </a:r>
            <a:r>
              <a:rPr lang="hu-HU" dirty="0"/>
              <a:t>. 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T</a:t>
            </a:r>
            <a:r>
              <a:rPr lang="en-US" dirty="0" err="1"/>
              <a:t>aller</a:t>
            </a:r>
            <a:r>
              <a:rPr lang="en-US" dirty="0"/>
              <a:t> players are thought to have an advantage because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	- </a:t>
            </a:r>
            <a:r>
              <a:rPr lang="en-US" dirty="0"/>
              <a:t>their shots have less distance to travel to the basket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/>
              <a:t>	- </a:t>
            </a:r>
            <a:r>
              <a:rPr lang="en-US" dirty="0"/>
              <a:t>they start out closer to the rebound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/>
              <a:t>	- </a:t>
            </a:r>
            <a:r>
              <a:rPr lang="en-US" dirty="0"/>
              <a:t>the</a:t>
            </a:r>
            <a:r>
              <a:rPr lang="hu-HU" dirty="0"/>
              <a:t>y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en-US" dirty="0"/>
              <a:t>a better chance of blocking shorter players' shots</a:t>
            </a:r>
            <a:r>
              <a:rPr lang="hu-HU" dirty="0"/>
              <a:t>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 err="1"/>
              <a:t>Tall</a:t>
            </a:r>
            <a:r>
              <a:rPr lang="hu-HU" dirty="0"/>
              <a:t> </a:t>
            </a:r>
            <a:r>
              <a:rPr lang="hu-HU" dirty="0" err="1"/>
              <a:t>athletes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over-</a:t>
            </a:r>
            <a:r>
              <a:rPr lang="hu-HU" dirty="0" err="1"/>
              <a:t>represented</a:t>
            </a:r>
            <a:r>
              <a:rPr lang="hu-HU" dirty="0"/>
              <a:t> in </a:t>
            </a:r>
            <a:r>
              <a:rPr lang="hu-HU" dirty="0" err="1"/>
              <a:t>basketball</a:t>
            </a:r>
            <a:r>
              <a:rPr lang="en-US" dirty="0"/>
              <a:t>. </a:t>
            </a:r>
            <a:endParaRPr lang="hu-HU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en-US" dirty="0"/>
              <a:t>height for an adult male over age 20 in the United States is 175.7</a:t>
            </a:r>
            <a:r>
              <a:rPr lang="hu-HU" dirty="0"/>
              <a:t> </a:t>
            </a:r>
            <a:r>
              <a:rPr lang="en-US" dirty="0"/>
              <a:t>centimeters</a:t>
            </a:r>
            <a:r>
              <a:rPr lang="hu-HU" dirty="0"/>
              <a:t> (</a:t>
            </a:r>
            <a:r>
              <a:rPr lang="hu-HU" dirty="0" err="1"/>
              <a:t>measured</a:t>
            </a:r>
            <a:r>
              <a:rPr lang="hu-HU" dirty="0"/>
              <a:t> 2011 - 2014).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The </a:t>
            </a: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hu-HU" dirty="0" err="1"/>
              <a:t>height</a:t>
            </a:r>
            <a:r>
              <a:rPr lang="hu-HU" dirty="0"/>
              <a:t> in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 is 197.4 </a:t>
            </a:r>
            <a:r>
              <a:rPr lang="hu-HU" dirty="0" err="1"/>
              <a:t>centimeters</a:t>
            </a:r>
            <a:r>
              <a:rPr lang="hu-HU" dirty="0"/>
              <a:t> (2014-2015 </a:t>
            </a:r>
            <a:r>
              <a:rPr lang="hu-HU" dirty="0" err="1"/>
              <a:t>season</a:t>
            </a:r>
            <a:r>
              <a:rPr lang="hu-HU" dirty="0"/>
              <a:t>).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25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E8BCDB-3BE2-4B08-988B-6E228657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84" y="725556"/>
            <a:ext cx="10058400" cy="916298"/>
          </a:xfrm>
        </p:spPr>
        <p:txBody>
          <a:bodyPr>
            <a:normAutofit/>
          </a:bodyPr>
          <a:lstStyle/>
          <a:p>
            <a:r>
              <a:rPr lang="hu-HU" b="1" dirty="0" err="1"/>
              <a:t>Our</a:t>
            </a:r>
            <a:r>
              <a:rPr lang="hu-HU" b="1" dirty="0"/>
              <a:t> Data</a:t>
            </a:r>
            <a:endParaRPr lang="en-US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2C961B-C8FA-4AE8-BB5F-9137E9A3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84" y="1856243"/>
            <a:ext cx="10058400" cy="4313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u="sng" dirty="0" err="1"/>
              <a:t>Source</a:t>
            </a:r>
            <a:r>
              <a:rPr lang="hu-HU" u="sng" dirty="0"/>
              <a:t>: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en-US" dirty="0"/>
              <a:t>Kaggle 2014-2015 season</a:t>
            </a:r>
            <a:r>
              <a:rPr lang="hu-HU" dirty="0"/>
              <a:t> of NBA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hu-HU" dirty="0" err="1"/>
              <a:t>Scraped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’Advanced </a:t>
            </a:r>
            <a:r>
              <a:rPr lang="hu-HU" dirty="0" err="1"/>
              <a:t>Stats</a:t>
            </a:r>
            <a:r>
              <a:rPr lang="hu-HU" dirty="0"/>
              <a:t>’ </a:t>
            </a:r>
            <a:r>
              <a:rPr lang="hu-HU" dirty="0" err="1"/>
              <a:t>page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official</a:t>
            </a:r>
            <a:r>
              <a:rPr lang="hu-HU" dirty="0"/>
              <a:t> NBA website</a:t>
            </a:r>
            <a:endParaRPr lang="en-US" dirty="0"/>
          </a:p>
          <a:p>
            <a:pPr marL="0" indent="0">
              <a:buNone/>
            </a:pPr>
            <a:r>
              <a:rPr lang="hu-HU" u="sng" dirty="0"/>
              <a:t>Preparing: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hu-HU" dirty="0" err="1"/>
              <a:t>Cleaned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in R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b="1" dirty="0"/>
              <a:t> </a:t>
            </a:r>
            <a:r>
              <a:rPr lang="hu-HU" dirty="0" err="1"/>
              <a:t>Dropped</a:t>
            </a:r>
            <a:r>
              <a:rPr lang="hu-HU" dirty="0"/>
              <a:t> </a:t>
            </a:r>
            <a:r>
              <a:rPr lang="hu-HU" dirty="0" err="1"/>
              <a:t>NA’s</a:t>
            </a:r>
            <a:endParaRPr lang="hu-HU" dirty="0"/>
          </a:p>
          <a:p>
            <a:pPr marL="0" indent="0">
              <a:buNone/>
            </a:pPr>
            <a:r>
              <a:rPr lang="hu-HU" u="sng" dirty="0" err="1"/>
              <a:t>Content</a:t>
            </a:r>
            <a:r>
              <a:rPr lang="hu-HU" u="sng" dirty="0"/>
              <a:t>: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422 </a:t>
            </a:r>
            <a:r>
              <a:rPr lang="hu-HU" dirty="0" err="1"/>
              <a:t>observations</a:t>
            </a:r>
            <a:r>
              <a:rPr lang="hu-HU" dirty="0"/>
              <a:t> and 34 </a:t>
            </a:r>
            <a:r>
              <a:rPr lang="hu-HU" dirty="0" err="1"/>
              <a:t>features</a:t>
            </a:r>
            <a:endParaRPr lang="hu-HU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of interest: </a:t>
            </a:r>
            <a:r>
              <a:rPr lang="hu-HU" dirty="0" err="1"/>
              <a:t>Height</a:t>
            </a:r>
            <a:r>
              <a:rPr lang="hu-HU" dirty="0"/>
              <a:t>, </a:t>
            </a:r>
            <a:r>
              <a:rPr lang="hu-HU" dirty="0" err="1"/>
              <a:t>Age</a:t>
            </a:r>
            <a:r>
              <a:rPr lang="hu-HU" dirty="0"/>
              <a:t>, BMI, </a:t>
            </a:r>
            <a:r>
              <a:rPr lang="hu-HU" dirty="0" err="1"/>
              <a:t>Points</a:t>
            </a:r>
            <a:r>
              <a:rPr lang="hu-HU" dirty="0"/>
              <a:t> (PTS), </a:t>
            </a:r>
            <a:r>
              <a:rPr lang="hu-HU" dirty="0" err="1"/>
              <a:t>Efficiency</a:t>
            </a:r>
            <a:r>
              <a:rPr lang="hu-HU" dirty="0"/>
              <a:t> </a:t>
            </a:r>
            <a:r>
              <a:rPr lang="hu-HU" dirty="0" err="1"/>
              <a:t>Rating</a:t>
            </a:r>
            <a:r>
              <a:rPr lang="hu-HU" dirty="0"/>
              <a:t> (EFF), </a:t>
            </a:r>
            <a:r>
              <a:rPr lang="hu-HU" dirty="0" err="1"/>
              <a:t>Position</a:t>
            </a:r>
            <a:r>
              <a:rPr lang="hu-HU" dirty="0"/>
              <a:t> (</a:t>
            </a:r>
            <a:r>
              <a:rPr lang="hu-HU" dirty="0" err="1"/>
              <a:t>Pos</a:t>
            </a:r>
            <a:r>
              <a:rPr lang="hu-HU" dirty="0"/>
              <a:t>)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u-HU" dirty="0"/>
              <a:t> </a:t>
            </a:r>
            <a:r>
              <a:rPr lang="hu-HU" dirty="0" err="1"/>
              <a:t>Efficiency</a:t>
            </a:r>
            <a:r>
              <a:rPr lang="hu-HU" dirty="0"/>
              <a:t> </a:t>
            </a:r>
            <a:r>
              <a:rPr lang="hu-HU" dirty="0" err="1"/>
              <a:t>rating</a:t>
            </a:r>
            <a:r>
              <a:rPr lang="hu-HU" dirty="0"/>
              <a:t> = </a:t>
            </a:r>
            <a:r>
              <a:rPr lang="en-US" dirty="0"/>
              <a:t>(Points + Rebounds + Assists + Steals + Blocks - (Field Goals </a:t>
            </a:r>
            <a:r>
              <a:rPr lang="en-US" dirty="0" err="1"/>
              <a:t>Att</a:t>
            </a:r>
            <a:r>
              <a:rPr lang="hu-HU" dirty="0" err="1"/>
              <a:t>empted</a:t>
            </a:r>
            <a:r>
              <a:rPr lang="en-US" dirty="0"/>
              <a:t> - Field Goals Made) + (Free Throws </a:t>
            </a:r>
            <a:r>
              <a:rPr lang="en-US" dirty="0" err="1"/>
              <a:t>Att</a:t>
            </a:r>
            <a:r>
              <a:rPr lang="hu-HU" dirty="0" err="1"/>
              <a:t>empted</a:t>
            </a:r>
            <a:r>
              <a:rPr lang="en-US" dirty="0"/>
              <a:t> - Free Throws Made) + Turnovers)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9582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F687-F264-A148-81EC-399A2C85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714495"/>
            <a:ext cx="10058400" cy="788454"/>
          </a:xfrm>
        </p:spPr>
        <p:txBody>
          <a:bodyPr/>
          <a:lstStyle/>
          <a:p>
            <a:r>
              <a:rPr lang="en-US" b="1" dirty="0"/>
              <a:t>Formulating</a:t>
            </a:r>
            <a:r>
              <a:rPr lang="en-US" dirty="0"/>
              <a:t> </a:t>
            </a:r>
            <a:r>
              <a:rPr lang="en-US" b="1" dirty="0"/>
              <a:t>the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24AE2F-8A3D-9D4B-A80E-8C98213BA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Null Hypothesis: </a:t>
                </a:r>
              </a:p>
              <a:p>
                <a:pPr marL="0" indent="0">
                  <a:buNone/>
                </a:pPr>
                <a:r>
                  <a:rPr lang="en-US" dirty="0"/>
                  <a:t>NBA efficiency rating (EFF) is independent of player’s height in cm.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Alternative Hypothesis: </a:t>
                </a:r>
              </a:p>
              <a:p>
                <a:pPr marL="0" indent="0">
                  <a:buNone/>
                </a:pPr>
                <a:r>
                  <a:rPr lang="en-US" dirty="0"/>
                  <a:t>NBA efficiency rating (EFF) is NOT independent of player’s height in cm.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24AE2F-8A3D-9D4B-A80E-8C98213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21" t="-1572" r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EE3D7-2E21-3944-A8AA-8DC2517323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12347" y="485895"/>
            <a:ext cx="3590026" cy="56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FE0E-24FB-AC4D-BD73-1A2695C1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6165"/>
            <a:ext cx="10058400" cy="1031682"/>
          </a:xfrm>
        </p:spPr>
        <p:txBody>
          <a:bodyPr>
            <a:normAutofit/>
          </a:bodyPr>
          <a:lstStyle/>
          <a:p>
            <a:r>
              <a:rPr lang="en-US" b="1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4B52-30A6-A54A-9327-B0246F58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Independent variable: Height (player’s height in cm)</a:t>
            </a:r>
          </a:p>
          <a:p>
            <a:pPr marL="0" indent="0">
              <a:buNone/>
            </a:pPr>
            <a:r>
              <a:rPr lang="en-US" dirty="0"/>
              <a:t>Dependent variable: EFF( efficiency rating)</a:t>
            </a:r>
          </a:p>
          <a:p>
            <a:pPr marL="0" indent="0">
              <a:buNone/>
            </a:pPr>
            <a:r>
              <a:rPr lang="en-US" dirty="0"/>
              <a:t>Control variable: season 2014-2015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Models:</a:t>
            </a:r>
          </a:p>
          <a:p>
            <a:r>
              <a:rPr lang="en-US" dirty="0"/>
              <a:t>Non-parametric loess regression</a:t>
            </a:r>
          </a:p>
          <a:p>
            <a:r>
              <a:rPr lang="en-US" dirty="0"/>
              <a:t>Linear regression with splines</a:t>
            </a:r>
          </a:p>
          <a:p>
            <a:r>
              <a:rPr lang="en-US" dirty="0"/>
              <a:t>Linear regression with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3599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9235-FE81-CD46-B102-31EB918B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9" y="-282741"/>
            <a:ext cx="10910690" cy="1450757"/>
          </a:xfrm>
        </p:spPr>
        <p:txBody>
          <a:bodyPr/>
          <a:lstStyle/>
          <a:p>
            <a:r>
              <a:rPr lang="en-US" b="1" dirty="0"/>
              <a:t>Loess regression of Efficiency score on capita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CCDED6-60C1-2140-AED8-AE1AFF226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89" y="1382965"/>
            <a:ext cx="5536593" cy="333101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9C7D4-D4EF-6342-A6D3-75187054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82" y="1168016"/>
            <a:ext cx="6001186" cy="37507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2C517-F133-974A-8863-8EF617EB993E}"/>
                  </a:ext>
                </a:extLst>
              </p:cNvPr>
              <p:cNvSpPr txBox="1"/>
              <p:nvPr/>
            </p:nvSpPr>
            <p:spPr>
              <a:xfrm>
                <a:off x="6445552" y="4918757"/>
                <a:ext cx="2044278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&lt;190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=−19.74</m:t>
                    </m:r>
                  </m:oMath>
                </a14:m>
                <a:r>
                  <a:rPr lang="en-US" b="0" dirty="0"/>
                  <a:t> **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&lt;215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15.1 **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&gt;215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-107.37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2C517-F133-974A-8863-8EF617EB9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552" y="4918757"/>
                <a:ext cx="2044278" cy="1661993"/>
              </a:xfrm>
              <a:prstGeom prst="rect">
                <a:avLst/>
              </a:prstGeom>
              <a:blipFill>
                <a:blip r:embed="rId4"/>
                <a:stretch>
                  <a:fillRect l="-5590" r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4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F8A2-2098-B241-8A78-0B14331D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Controlling for more features…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15DCEA-EB93-C244-99F2-5AA6A424F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98" y="2395251"/>
            <a:ext cx="4903033" cy="306439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C92C2-3111-044A-92D3-1BB020CA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61" y="2117465"/>
            <a:ext cx="5347491" cy="33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3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3CB8-BE99-5545-8502-7CC0EEA7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35" y="-2598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</a:t>
            </a:r>
            <a:r>
              <a:rPr lang="en-US" sz="5300" b="1" dirty="0"/>
              <a:t>with</a:t>
            </a:r>
            <a:r>
              <a:rPr lang="en-US" b="1" dirty="0"/>
              <a:t> quadratic polynomial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DBCD4C-F3E0-A844-B3FF-BD7B7EB5F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25" y="1269773"/>
            <a:ext cx="8063792" cy="503987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76EB93-A1BF-C54D-99B9-9B31E84F331F}"/>
                  </a:ext>
                </a:extLst>
              </p:cNvPr>
              <p:cNvSpPr txBox="1"/>
              <p:nvPr/>
            </p:nvSpPr>
            <p:spPr>
              <a:xfrm>
                <a:off x="8536000" y="1936657"/>
                <a:ext cx="3288272" cy="1996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32593.02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h𝑒𝑖𝑔h𝑡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-334.7210 **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h𝑒𝑖𝑔h𝑡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0.8725 **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𝐹𝑡𝑒𝑠𝑡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𝑝𝑣𝑎𝑙𝑢𝑒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=0.0001916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76EB93-A1BF-C54D-99B9-9B31E84F3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000" y="1936657"/>
                <a:ext cx="3288272" cy="1996572"/>
              </a:xfrm>
              <a:prstGeom prst="rect">
                <a:avLst/>
              </a:prstGeom>
              <a:blipFill>
                <a:blip r:embed="rId3"/>
                <a:stretch>
                  <a:fillRect l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4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BC5D3-0F6C-D84B-B7CF-FFD6C5A4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26" y="642821"/>
            <a:ext cx="10058400" cy="892185"/>
          </a:xfrm>
        </p:spPr>
        <p:txBody>
          <a:bodyPr/>
          <a:lstStyle/>
          <a:p>
            <a:r>
              <a:rPr lang="en-US" b="1" dirty="0"/>
              <a:t>Multivariable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C6C12-C7CD-8240-90C3-1464A7565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03" y="1690688"/>
            <a:ext cx="5222759" cy="32642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48CDAC-F174-CC47-A273-8B8F06B24A5E}"/>
              </a:ext>
            </a:extLst>
          </p:cNvPr>
          <p:cNvSpPr/>
          <p:nvPr/>
        </p:nvSpPr>
        <p:spPr>
          <a:xfrm>
            <a:off x="5391462" y="1690688"/>
            <a:ext cx="68005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Independent variables: </a:t>
            </a:r>
          </a:p>
          <a:p>
            <a:r>
              <a:rPr lang="en-US" sz="2800" dirty="0"/>
              <a:t>Height (player’s height in cm),</a:t>
            </a:r>
          </a:p>
          <a:p>
            <a:r>
              <a:rPr lang="en-US" sz="2800" dirty="0"/>
              <a:t>Young (1 if Age&lt;25, else 0)</a:t>
            </a:r>
          </a:p>
          <a:p>
            <a:endParaRPr lang="en-US" sz="2800" dirty="0"/>
          </a:p>
          <a:p>
            <a:r>
              <a:rPr lang="en-US" sz="2800" dirty="0"/>
              <a:t>Dependent variable: EFF( efficiency rating)</a:t>
            </a:r>
          </a:p>
          <a:p>
            <a:endParaRPr lang="en-US" sz="2800" dirty="0"/>
          </a:p>
          <a:p>
            <a:r>
              <a:rPr lang="en-US" sz="2800" dirty="0"/>
              <a:t>Control variable: season 2014-2015, BMI &lt;30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0E15B0-4312-EC44-9D1C-A8C70584730C}"/>
                  </a:ext>
                </a:extLst>
              </p:cNvPr>
              <p:cNvSpPr txBox="1"/>
              <p:nvPr/>
            </p:nvSpPr>
            <p:spPr>
              <a:xfrm>
                <a:off x="3384501" y="5335973"/>
                <a:ext cx="54293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𝐸𝐹𝐹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𝑦𝑜𝑢𝑛𝑔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0E15B0-4312-EC44-9D1C-A8C705847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01" y="5335973"/>
                <a:ext cx="5429371" cy="430887"/>
              </a:xfrm>
              <a:prstGeom prst="rect">
                <a:avLst/>
              </a:prstGeom>
              <a:blipFill>
                <a:blip r:embed="rId3"/>
                <a:stretch>
                  <a:fillRect l="-699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555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TM02900769[[fn=Retrospektív]]</Template>
  <TotalTime>329</TotalTime>
  <Words>417</Words>
  <Application>Microsoft Macintosh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Calibri Light</vt:lpstr>
      <vt:lpstr>Calisto MT</vt:lpstr>
      <vt:lpstr>Cambria Math</vt:lpstr>
      <vt:lpstr>Trebuchet MS</vt:lpstr>
      <vt:lpstr>Wingdings 2</vt:lpstr>
      <vt:lpstr>Pala</vt:lpstr>
      <vt:lpstr>Retrospektív</vt:lpstr>
      <vt:lpstr>Data Analysis 2  Term project</vt:lpstr>
      <vt:lpstr>The relationship between NBA players’ performance and their height</vt:lpstr>
      <vt:lpstr>Our Data</vt:lpstr>
      <vt:lpstr>Formulating the Hypothesis</vt:lpstr>
      <vt:lpstr>Modeling</vt:lpstr>
      <vt:lpstr>Loess regression of Efficiency score on capita</vt:lpstr>
      <vt:lpstr>Controlling for more features…</vt:lpstr>
      <vt:lpstr>Linear regression with quadratic polynomial</vt:lpstr>
      <vt:lpstr>Multivariable regression</vt:lpstr>
      <vt:lpstr>Results</vt:lpstr>
      <vt:lpstr>Efficiency by positions</vt:lpstr>
      <vt:lpstr>Conclusion</vt:lpstr>
      <vt:lpstr>Questions?</vt:lpstr>
      <vt:lpstr>Thank you for your attention!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2  Term project</dc:title>
  <dc:creator>Monika Molnar</dc:creator>
  <cp:lastModifiedBy>Anna Grigoryan</cp:lastModifiedBy>
  <cp:revision>21</cp:revision>
  <dcterms:created xsi:type="dcterms:W3CDTF">2018-12-02T17:45:36Z</dcterms:created>
  <dcterms:modified xsi:type="dcterms:W3CDTF">2018-12-02T23:24:37Z</dcterms:modified>
</cp:coreProperties>
</file>